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9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21B9-2B85-B1BB-E035-1E81C3DEBB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68DA7E-D42B-3E3A-2F19-45B7A92AB8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CEAC41-9181-CA4D-0AC5-80FA27343F74}"/>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5" name="Footer Placeholder 4">
            <a:extLst>
              <a:ext uri="{FF2B5EF4-FFF2-40B4-BE49-F238E27FC236}">
                <a16:creationId xmlns:a16="http://schemas.microsoft.com/office/drawing/2014/main" id="{AD98816E-1DA2-4DDB-19AD-D87C637348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72688-1435-BBE4-896F-87AB332788BB}"/>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148437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C06A1-DBAA-4FE1-C687-E698C234277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AB375F-4508-DE66-ECF7-1C082B985D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230F9E-C60C-B91D-5ADE-623BB8BEA1BD}"/>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5" name="Footer Placeholder 4">
            <a:extLst>
              <a:ext uri="{FF2B5EF4-FFF2-40B4-BE49-F238E27FC236}">
                <a16:creationId xmlns:a16="http://schemas.microsoft.com/office/drawing/2014/main" id="{02E4D73F-2B6A-89E9-F772-28F54936B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3DA53-AA3D-5BE1-CBDA-58731C44DD6C}"/>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913476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6584D8-633D-82EE-FF2A-43E6ECD334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9434BC-0011-2D4F-F511-2ABED51210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630D6-4BAA-A478-FD75-A93CD680AD9A}"/>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5" name="Footer Placeholder 4">
            <a:extLst>
              <a:ext uri="{FF2B5EF4-FFF2-40B4-BE49-F238E27FC236}">
                <a16:creationId xmlns:a16="http://schemas.microsoft.com/office/drawing/2014/main" id="{F4817CDE-06A1-3514-4F76-68DC308CA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8D538E-1D0A-FBB9-1DE0-9597729CB1EB}"/>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71154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FEEA9-3668-5E71-C66F-BBDC53403D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8017F7-787D-F5E7-D70F-99491C47A4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30B13D-132C-8743-3EDF-DE7EE9994A96}"/>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5" name="Footer Placeholder 4">
            <a:extLst>
              <a:ext uri="{FF2B5EF4-FFF2-40B4-BE49-F238E27FC236}">
                <a16:creationId xmlns:a16="http://schemas.microsoft.com/office/drawing/2014/main" id="{C84B90BB-0A98-AE98-0AD4-78B1A936D8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BD990B-F5A8-2ADB-7C32-D6A8C6DDD387}"/>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32571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1C815-0F6E-F528-3FB5-677C394150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E0B52B-89AB-6395-0912-E76F5262DC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BF1B0-8EC5-16DE-DBE3-9FE8EA336BE1}"/>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5" name="Footer Placeholder 4">
            <a:extLst>
              <a:ext uri="{FF2B5EF4-FFF2-40B4-BE49-F238E27FC236}">
                <a16:creationId xmlns:a16="http://schemas.microsoft.com/office/drawing/2014/main" id="{D8A076B7-FD49-96F2-B3C4-EC500EF56F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AAA8BD-A9DB-CEF0-7AAB-DEAB774AF693}"/>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55989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0026-2A05-722B-C23E-3EF2D9E1A0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026F90-CBA5-3919-9E27-8704A5FBA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C3CB98-3BFB-5075-4089-C0C2F52307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7A0BFD-D770-9119-AFC7-24D1D8E7C272}"/>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6" name="Footer Placeholder 5">
            <a:extLst>
              <a:ext uri="{FF2B5EF4-FFF2-40B4-BE49-F238E27FC236}">
                <a16:creationId xmlns:a16="http://schemas.microsoft.com/office/drawing/2014/main" id="{1D2DDD61-0631-0DBD-9CA8-5964A23B7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8F14D9-506A-DC25-2F7E-8BD390DD9D5D}"/>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71283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5F4DA-D2FC-CFF0-0D75-8CE529CAAC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192842-951D-C248-8F69-F15C858C33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C2A2C6-3EA4-F3E5-3377-37C9A0DE8C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63D8B9-A46B-383D-302C-62287BCEEB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6B668E-2CD9-BE85-41A6-82A0E3C5CC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C861A3-18B3-1D35-CF07-3EA0394B280D}"/>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8" name="Footer Placeholder 7">
            <a:extLst>
              <a:ext uri="{FF2B5EF4-FFF2-40B4-BE49-F238E27FC236}">
                <a16:creationId xmlns:a16="http://schemas.microsoft.com/office/drawing/2014/main" id="{95E94D6D-FA10-A946-654F-4AF3A7D978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EBC33B-CB87-7A30-846B-59366998157B}"/>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088421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62494-38C7-D752-C13B-5B2AF8234A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97D5-14FB-3046-8A61-20903737E4E1}"/>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4" name="Footer Placeholder 3">
            <a:extLst>
              <a:ext uri="{FF2B5EF4-FFF2-40B4-BE49-F238E27FC236}">
                <a16:creationId xmlns:a16="http://schemas.microsoft.com/office/drawing/2014/main" id="{91DD90AE-D047-8788-D5B0-73F8B60229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01ACB6-E434-2A0A-C753-9650BC40620B}"/>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32947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F860F4-00B9-076E-B224-50A7FB45D56C}"/>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3" name="Footer Placeholder 2">
            <a:extLst>
              <a:ext uri="{FF2B5EF4-FFF2-40B4-BE49-F238E27FC236}">
                <a16:creationId xmlns:a16="http://schemas.microsoft.com/office/drawing/2014/main" id="{5973EC96-B38F-DD8D-A0EE-3035E3A774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4CD1F6-41B1-A978-0762-5DC2C529B60F}"/>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195012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316E8-72BA-D0D2-7917-3E705F6EAB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62ACB6-F41C-80D8-98B2-2720CFFBB1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92CB-1669-4DED-E31D-D60E4323A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6408D3-3152-12E1-751C-9143495FF679}"/>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6" name="Footer Placeholder 5">
            <a:extLst>
              <a:ext uri="{FF2B5EF4-FFF2-40B4-BE49-F238E27FC236}">
                <a16:creationId xmlns:a16="http://schemas.microsoft.com/office/drawing/2014/main" id="{5A5C99A0-316C-7079-F566-83F7639CD5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977EA-ACE8-8AB9-D84B-C2DB950493C4}"/>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2220127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CA48F-ED16-9FED-273F-DEB97B1E05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606286-0C49-DF09-5B64-9A68616A49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C75095-4BC9-2514-58DE-032BA7B96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5899C3-C900-F967-5962-AD28F5AE4CC3}"/>
              </a:ext>
            </a:extLst>
          </p:cNvPr>
          <p:cNvSpPr>
            <a:spLocks noGrp="1"/>
          </p:cNvSpPr>
          <p:nvPr>
            <p:ph type="dt" sz="half" idx="10"/>
          </p:nvPr>
        </p:nvSpPr>
        <p:spPr/>
        <p:txBody>
          <a:bodyPr/>
          <a:lstStyle/>
          <a:p>
            <a:fld id="{5EEED373-2BBE-4D15-84C7-3B654CF40DBB}" type="datetimeFigureOut">
              <a:rPr lang="en-US" smtClean="0"/>
              <a:t>1/19/2024</a:t>
            </a:fld>
            <a:endParaRPr lang="en-US"/>
          </a:p>
        </p:txBody>
      </p:sp>
      <p:sp>
        <p:nvSpPr>
          <p:cNvPr id="6" name="Footer Placeholder 5">
            <a:extLst>
              <a:ext uri="{FF2B5EF4-FFF2-40B4-BE49-F238E27FC236}">
                <a16:creationId xmlns:a16="http://schemas.microsoft.com/office/drawing/2014/main" id="{5C06B9FD-6B1F-B247-E991-F301EE32BC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1AE9E6-D841-62D1-10CA-C7B64F172390}"/>
              </a:ext>
            </a:extLst>
          </p:cNvPr>
          <p:cNvSpPr>
            <a:spLocks noGrp="1"/>
          </p:cNvSpPr>
          <p:nvPr>
            <p:ph type="sldNum" sz="quarter" idx="12"/>
          </p:nvPr>
        </p:nvSpPr>
        <p:spPr/>
        <p:txBody>
          <a:bodyPr/>
          <a:lstStyle/>
          <a:p>
            <a:fld id="{204735D4-78BA-43C0-9C88-B5180D49DA89}" type="slidenum">
              <a:rPr lang="en-US" smtClean="0"/>
              <a:t>‹#›</a:t>
            </a:fld>
            <a:endParaRPr lang="en-US"/>
          </a:p>
        </p:txBody>
      </p:sp>
    </p:spTree>
    <p:extLst>
      <p:ext uri="{BB962C8B-B14F-4D97-AF65-F5344CB8AC3E}">
        <p14:creationId xmlns:p14="http://schemas.microsoft.com/office/powerpoint/2010/main" val="146434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7DC622-68D7-7655-6985-657798E254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4B187D-06B3-4438-66F0-A633DDDC28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62DBB4-8CB6-A99F-AC55-5FC70304AE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ED373-2BBE-4D15-84C7-3B654CF40DBB}" type="datetimeFigureOut">
              <a:rPr lang="en-US" smtClean="0"/>
              <a:t>1/19/2024</a:t>
            </a:fld>
            <a:endParaRPr lang="en-US"/>
          </a:p>
        </p:txBody>
      </p:sp>
      <p:sp>
        <p:nvSpPr>
          <p:cNvPr id="5" name="Footer Placeholder 4">
            <a:extLst>
              <a:ext uri="{FF2B5EF4-FFF2-40B4-BE49-F238E27FC236}">
                <a16:creationId xmlns:a16="http://schemas.microsoft.com/office/drawing/2014/main" id="{DE9128B0-B23D-22E2-29BC-00ADF0A853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FC77A4-029E-8A23-FA8F-4B09BD676E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735D4-78BA-43C0-9C88-B5180D49DA89}" type="slidenum">
              <a:rPr lang="en-US" smtClean="0"/>
              <a:t>‹#›</a:t>
            </a:fld>
            <a:endParaRPr lang="en-US"/>
          </a:p>
        </p:txBody>
      </p:sp>
    </p:spTree>
    <p:extLst>
      <p:ext uri="{BB962C8B-B14F-4D97-AF65-F5344CB8AC3E}">
        <p14:creationId xmlns:p14="http://schemas.microsoft.com/office/powerpoint/2010/main" val="4173342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1524000" y="1757978"/>
            <a:ext cx="9144000" cy="2387600"/>
          </a:xfrm>
        </p:spPr>
        <p:txBody>
          <a:bodyPr/>
          <a:lstStyle/>
          <a:p>
            <a:r>
              <a:rPr lang="en-US" dirty="0">
                <a:solidFill>
                  <a:srgbClr val="0070C0"/>
                </a:solidFill>
              </a:rPr>
              <a:t>Introduction to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524000" y="4315521"/>
            <a:ext cx="9144000" cy="708101"/>
          </a:xfrm>
        </p:spPr>
        <p:txBody>
          <a:bodyPr>
            <a:noAutofit/>
          </a:bodyPr>
          <a:lstStyle/>
          <a:p>
            <a:pPr marL="0" marR="0">
              <a:lnSpc>
                <a:spcPct val="115000"/>
              </a:lnSpc>
              <a:spcBef>
                <a:spcPts val="2400"/>
              </a:spcBef>
              <a:spcAft>
                <a:spcPts val="0"/>
              </a:spcAft>
            </a:pPr>
            <a:r>
              <a:rPr lang="en-US" sz="2800" dirty="0">
                <a:solidFill>
                  <a:srgbClr val="002060"/>
                </a:solidFill>
                <a:latin typeface="+mj-lt"/>
              </a:rPr>
              <a:t>Module </a:t>
            </a:r>
            <a:r>
              <a:rPr lang="en-GB" sz="2800" b="1" kern="0" dirty="0">
                <a:solidFill>
                  <a:srgbClr val="2F5496"/>
                </a:solidFill>
                <a:effectLst/>
                <a:latin typeface="+mj-lt"/>
                <a:ea typeface="Times New Roman" panose="02020603050405020304" pitchFamily="18" charset="0"/>
                <a:cs typeface="Times New Roman" panose="02020603050405020304" pitchFamily="18" charset="0"/>
              </a:rPr>
              <a:t>1: Introduction to Windows Server</a:t>
            </a:r>
            <a:endParaRPr lang="en-US" sz="2800" b="1" kern="0" dirty="0">
              <a:solidFill>
                <a:srgbClr val="2F5496"/>
              </a:solidFill>
              <a:effectLst/>
              <a:latin typeface="+mj-lt"/>
              <a:ea typeface="Times New Roman" panose="02020603050405020304" pitchFamily="18" charset="0"/>
              <a:cs typeface="Times New Roman" panose="02020603050405020304" pitchFamily="18" charset="0"/>
            </a:endParaRPr>
          </a:p>
          <a:p>
            <a:pPr marL="0" marR="0">
              <a:lnSpc>
                <a:spcPct val="115000"/>
              </a:lnSpc>
              <a:spcBef>
                <a:spcPts val="1000"/>
              </a:spcBef>
              <a:spcAft>
                <a:spcPts val="0"/>
              </a:spcAft>
            </a:pPr>
            <a:r>
              <a:rPr lang="en-GB" sz="2800" b="1" dirty="0">
                <a:solidFill>
                  <a:srgbClr val="4472C4"/>
                </a:solidFill>
                <a:effectLst/>
                <a:latin typeface="+mj-lt"/>
                <a:ea typeface="Times New Roman" panose="02020603050405020304" pitchFamily="18" charset="0"/>
                <a:cs typeface="Times New Roman" panose="02020603050405020304" pitchFamily="18" charset="0"/>
              </a:rPr>
              <a:t>Lesson 1: Windows Server Overview</a:t>
            </a:r>
            <a:endParaRPr lang="en-US" sz="2800" b="1" dirty="0">
              <a:solidFill>
                <a:srgbClr val="4472C4"/>
              </a:solidFill>
              <a:effectLst/>
              <a:latin typeface="+mj-lt"/>
              <a:ea typeface="Times New Roman" panose="02020603050405020304" pitchFamily="18" charset="0"/>
              <a:cs typeface="Times New Roman" panose="02020603050405020304" pitchFamily="18" charset="0"/>
            </a:endParaRPr>
          </a:p>
          <a:p>
            <a:pPr>
              <a:lnSpc>
                <a:spcPct val="100000"/>
              </a:lnSpc>
              <a:spcBef>
                <a:spcPts val="0"/>
              </a:spcBef>
            </a:pPr>
            <a:endParaRPr lang="en-US" sz="2800" dirty="0">
              <a:solidFill>
                <a:srgbClr val="002060"/>
              </a:solidFill>
            </a:endParaRPr>
          </a:p>
          <a:p>
            <a:pPr>
              <a:lnSpc>
                <a:spcPct val="100000"/>
              </a:lnSpc>
              <a:spcBef>
                <a:spcPts val="0"/>
              </a:spcBef>
            </a:pPr>
            <a:endParaRPr lang="en-US" sz="1100" dirty="0">
              <a:solidFill>
                <a:srgbClr val="002060"/>
              </a:solidFill>
            </a:endParaRPr>
          </a:p>
          <a:p>
            <a:pPr>
              <a:lnSpc>
                <a:spcPct val="100000"/>
              </a:lnSpc>
              <a:spcBef>
                <a:spcPts val="0"/>
              </a:spcBef>
            </a:pPr>
            <a:endParaRPr lang="en-US" sz="2800" dirty="0">
              <a:solidFill>
                <a:srgbClr val="002060"/>
              </a:solidFill>
            </a:endParaRPr>
          </a:p>
        </p:txBody>
      </p:sp>
      <p:sp>
        <p:nvSpPr>
          <p:cNvPr id="4" name="Subtitle 2">
            <a:extLst>
              <a:ext uri="{FF2B5EF4-FFF2-40B4-BE49-F238E27FC236}">
                <a16:creationId xmlns:a16="http://schemas.microsoft.com/office/drawing/2014/main" id="{62A13BC9-D855-BE8D-2BF8-DF5E7C5E1C24}"/>
              </a:ext>
            </a:extLst>
          </p:cNvPr>
          <p:cNvSpPr txBox="1">
            <a:spLocks/>
          </p:cNvSpPr>
          <p:nvPr/>
        </p:nvSpPr>
        <p:spPr>
          <a:xfrm>
            <a:off x="3445733" y="5839522"/>
            <a:ext cx="5575610" cy="70810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0"/>
              </a:spcBef>
            </a:pPr>
            <a:r>
              <a:rPr lang="en-US" sz="2800" dirty="0">
                <a:solidFill>
                  <a:srgbClr val="7030A0"/>
                </a:solidFill>
              </a:rPr>
              <a:t>Emmanuel </a:t>
            </a:r>
            <a:r>
              <a:rPr lang="en-US" sz="2800" dirty="0" err="1">
                <a:solidFill>
                  <a:srgbClr val="7030A0"/>
                </a:solidFill>
              </a:rPr>
              <a:t>Ajulo</a:t>
            </a:r>
            <a:r>
              <a:rPr lang="en-US" sz="2800" dirty="0">
                <a:solidFill>
                  <a:srgbClr val="7030A0"/>
                </a:solidFill>
              </a:rPr>
              <a:t>, PhD</a:t>
            </a:r>
          </a:p>
        </p:txBody>
      </p:sp>
      <p:pic>
        <p:nvPicPr>
          <p:cNvPr id="1026" name="Picture 2" descr="site logo">
            <a:extLst>
              <a:ext uri="{FF2B5EF4-FFF2-40B4-BE49-F238E27FC236}">
                <a16:creationId xmlns:a16="http://schemas.microsoft.com/office/drawing/2014/main" id="{70464608-6661-1ECE-635B-AA8D05F5A3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2683" y="277151"/>
            <a:ext cx="5715000"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051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Core Features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Containers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GB" kern="0" dirty="0">
                <a:effectLst/>
                <a:latin typeface="Calibri" panose="020F0502020204030204" pitchFamily="34" charset="0"/>
                <a:ea typeface="Calibri" panose="020F0502020204030204" pitchFamily="34" charset="0"/>
                <a:cs typeface="Times New Roman" panose="02020603050405020304" pitchFamily="18" charset="0"/>
              </a:rPr>
              <a:t>Windows Containers leverage containerization technology to encapsulate applications and their dependencies. </a:t>
            </a:r>
          </a:p>
          <a:p>
            <a:pPr marL="342900" indent="-342900" algn="just">
              <a:buFont typeface="Arial" panose="020B0604020202020204" pitchFamily="34" charset="0"/>
              <a:buChar char="•"/>
            </a:pPr>
            <a:r>
              <a:rPr lang="en-GB" kern="0" dirty="0">
                <a:effectLst/>
                <a:latin typeface="Calibri" panose="020F0502020204030204" pitchFamily="34" charset="0"/>
                <a:ea typeface="Calibri" panose="020F0502020204030204" pitchFamily="34" charset="0"/>
                <a:cs typeface="Times New Roman" panose="02020603050405020304" pitchFamily="18" charset="0"/>
              </a:rPr>
              <a:t>This approach promotes consistency across different environments, streamlines deployment, and facilitates scalability.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F15BEAC0-5701-9C15-DAC3-8148440F08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427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Windows Server can be tailored to specific roles and functionalities based on the organization's needs. Some key roles and features include:</a:t>
            </a:r>
            <a:endParaRPr lang="en-US"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Web Server (IIS)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Internet Information Services (IIS) transforms Windows Server into a powerful web server, supporting the hosting of websites, applications, and services.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plays a crucial role in delivering dynamic content and managing web applications.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F38882F9-4A69-E36C-1E74-4955693B98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56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File and Storage Services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offers robust file and storage services, including features like DFS (Distributed File System) for efficient data organization and access, and Storage Replica for synchronous and asynchronous replication of volumes.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4D4D44B5-A349-8BA1-6B14-4DA8DBA22E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0456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Network Policy and Access Services (NPAS)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NPAS provides network policy enforcement, allowing administrators to manage access, enforce security policies, and facilitate secure remote connectivity through services like VPN (Virtual Private Network) and NAP (Network Access Protection).</a:t>
            </a:r>
          </a:p>
          <a:p>
            <a:pPr marL="342900" marR="0" indent="-342900" algn="just">
              <a:lnSpc>
                <a:spcPct val="115000"/>
              </a:lnSpc>
              <a:spcBef>
                <a:spcPts val="0"/>
              </a:spcBef>
              <a:spcAft>
                <a:spcPts val="100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Remote Desktop Services (RDS)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RDS enables the delivery of virtual desktops and applications to end-users. It supports centralized desktop management, enhances security, and provides a seamless user experience across different devices.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B0B4CC15-BA86-1997-A745-8245A6E1D2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188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Active Directory Certificate Services (AD CS)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AD CS is responsible for creating, managing, and distributing digital certificates.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plays a crucial role in establishing a secure communication infrastructure through technologies like SSL/TLS.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F9351C77-9003-09A0-B789-8A826A42E5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333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Server and Cloud Integration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As businesses increasingly embrace cloud technologies, Windows Server has adapted to seamlessly integrate with cloud platforms.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Microsoft Azure, the company's cloud offering, provides a range of services that complement Windows Server deployments. Features like:</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Azure Active Directory, Azure Virtual Machines, and Azure Blob Storage extend the capabilities of on-premises Windows Server installations into the cloud.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CEE2ED1B-A358-46BC-1A11-FEB1FEF5F1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191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Security Enhancements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has continually evolved to address emerging security challenges. Key security enhancements include: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Defender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Defender, integrated into Windows Server, provides advanced threat protection against malware and other malicious activities.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includes features like antivirus scanning, </a:t>
            </a:r>
            <a:r>
              <a:rPr lang="en-GB" dirty="0" err="1">
                <a:effectLst/>
                <a:latin typeface="Calibri" panose="020F0502020204030204" pitchFamily="34" charset="0"/>
                <a:ea typeface="Calibri" panose="020F0502020204030204" pitchFamily="34" charset="0"/>
                <a:cs typeface="Times New Roman" panose="02020603050405020304" pitchFamily="18" charset="0"/>
              </a:rPr>
              <a:t>behavioral</a:t>
            </a:r>
            <a:r>
              <a:rPr lang="en-GB" dirty="0">
                <a:effectLst/>
                <a:latin typeface="Calibri" panose="020F0502020204030204" pitchFamily="34" charset="0"/>
                <a:ea typeface="Calibri" panose="020F0502020204030204" pitchFamily="34" charset="0"/>
                <a:cs typeface="Times New Roman" panose="02020603050405020304" pitchFamily="18" charset="0"/>
              </a:rPr>
              <a:t> analysis, and cloud-based protection.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F45E8AF2-F626-89A9-BFB6-35C6F01B1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949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193181"/>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Credential Guard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Credential Guard is a security feature that protects against credential theft attacks.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isolates sensitive credential information, making it more challenging for attackers to extract authentication data.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Just Enough Administration (JEA)</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JEA is a security feature that restricts administrative privileges to only the necessary tasks.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reduces the attack surface by allowing administrators to perform specific tasks without granting full administrative rights.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FCE58EC2-F7DE-995C-F4AE-F45AD062C9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188689"/>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20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Roles and Features</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650380"/>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Defender Firewall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The Windows Defender Firewall enhances network security by controlling inbound and outbound traffic based on predefined rules.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serves as a crucial layer of defence against unauthorized access and malicious activities.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50E6E08D-8739-0640-C61B-FCCCCFAA8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403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Conclusion</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650380"/>
            <a:ext cx="9735015" cy="708101"/>
          </a:xfrm>
        </p:spPr>
        <p:txBody>
          <a:bodyPr>
            <a:noAutofit/>
          </a:bodyPr>
          <a:lstStyle/>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has come a long way since its inception, evolving into a robust and feature-rich operating system that caters to the diverse needs of modern enterprises.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Its role in facilitating secure and efficient network management, virtualization, and cloud integration is pivotal in today's dynamic IT landscape.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50E6E08D-8739-0640-C61B-FCCCCFAA8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403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4988312" cy="838199"/>
          </a:xfrm>
        </p:spPr>
        <p:txBody>
          <a:bodyPr>
            <a:normAutofit fontScale="90000"/>
          </a:bodyPr>
          <a:lstStyle/>
          <a:p>
            <a:r>
              <a:rPr lang="en-US" dirty="0">
                <a:solidFill>
                  <a:srgbClr val="0070C0"/>
                </a:solidFill>
              </a:rPr>
              <a:t>Meet Your Tutor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5" y="1405050"/>
            <a:ext cx="9556596" cy="708101"/>
          </a:xfrm>
        </p:spPr>
        <p:txBody>
          <a:bodyPr>
            <a:noAutofit/>
          </a:bodyPr>
          <a:lstStyle/>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B.Tech</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M.Tech</a:t>
            </a:r>
            <a:r>
              <a:rPr lang="en-GB" dirty="0">
                <a:latin typeface="Calibri" panose="020F0502020204030204" pitchFamily="34" charset="0"/>
                <a:ea typeface="Calibri" panose="020F0502020204030204" pitchFamily="34" charset="0"/>
                <a:cs typeface="Times New Roman" panose="02020603050405020304" pitchFamily="18" charset="0"/>
              </a:rPr>
              <a:t>. (EEE)</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MBA (Business, e-Governance, &amp; Policy)</a:t>
            </a:r>
          </a:p>
          <a:p>
            <a:pPr marL="342900" marR="0" indent="-342900" algn="just">
              <a:lnSpc>
                <a:spcPct val="115000"/>
              </a:lnSpc>
              <a:spcBef>
                <a:spcPts val="0"/>
              </a:spcBef>
              <a:spcAft>
                <a:spcPts val="1000"/>
              </a:spcAft>
              <a:buFont typeface="Arial" panose="020B0604020202020204" pitchFamily="34" charset="0"/>
              <a:buChar char="•"/>
            </a:pPr>
            <a:r>
              <a:rPr lang="en-GB" dirty="0" err="1">
                <a:latin typeface="Calibri" panose="020F0502020204030204" pitchFamily="34" charset="0"/>
                <a:ea typeface="Calibri" panose="020F0502020204030204" pitchFamily="34" charset="0"/>
                <a:cs typeface="Times New Roman" panose="02020603050405020304" pitchFamily="18" charset="0"/>
              </a:rPr>
              <a:t>M.Tech</a:t>
            </a:r>
            <a:r>
              <a:rPr lang="en-GB" dirty="0">
                <a:latin typeface="Calibri" panose="020F0502020204030204" pitchFamily="34" charset="0"/>
                <a:ea typeface="Calibri" panose="020F0502020204030204" pitchFamily="34" charset="0"/>
                <a:cs typeface="Times New Roman" panose="02020603050405020304" pitchFamily="18" charset="0"/>
              </a:rPr>
              <a:t>, PhD (CSC)</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PMP, C.Eng., MTCNA, CDA, etc</a:t>
            </a:r>
          </a:p>
          <a:p>
            <a:pPr marL="342900" marR="0" indent="-342900" algn="just">
              <a:lnSpc>
                <a:spcPct val="115000"/>
              </a:lnSpc>
              <a:spcBef>
                <a:spcPts val="0"/>
              </a:spcBef>
              <a:spcAft>
                <a:spcPts val="10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Industry and Academic Experience</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National and International Awards and Recognitions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descr="site logo">
            <a:extLst>
              <a:ext uri="{FF2B5EF4-FFF2-40B4-BE49-F238E27FC236}">
                <a16:creationId xmlns:a16="http://schemas.microsoft.com/office/drawing/2014/main" id="{8B9EE144-AF82-29D7-98DB-7FFB01ADC4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214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Conclusion</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650380"/>
            <a:ext cx="9735015" cy="708101"/>
          </a:xfrm>
        </p:spPr>
        <p:txBody>
          <a:bodyPr>
            <a:noAutofit/>
          </a:bodyPr>
          <a:lstStyle/>
          <a:p>
            <a:pPr algn="just"/>
            <a:r>
              <a:rPr lang="en-GB" kern="0" dirty="0">
                <a:effectLst/>
                <a:latin typeface="Calibri" panose="020F0502020204030204" pitchFamily="34" charset="0"/>
                <a:ea typeface="Calibri" panose="020F0502020204030204" pitchFamily="34" charset="0"/>
                <a:cs typeface="Times New Roman" panose="02020603050405020304" pitchFamily="18" charset="0"/>
              </a:rPr>
              <a:t>In summary: </a:t>
            </a:r>
          </a:p>
          <a:p>
            <a:pPr marL="342900" indent="-342900" algn="just">
              <a:buFont typeface="Arial" panose="020B0604020202020204" pitchFamily="34" charset="0"/>
              <a:buChar char="•"/>
            </a:pPr>
            <a:r>
              <a:rPr lang="en-GB" kern="0" dirty="0">
                <a:effectLst/>
                <a:latin typeface="Calibri" panose="020F0502020204030204" pitchFamily="34" charset="0"/>
                <a:ea typeface="Calibri" panose="020F0502020204030204" pitchFamily="34" charset="0"/>
                <a:cs typeface="Times New Roman" panose="02020603050405020304" pitchFamily="18" charset="0"/>
              </a:rPr>
              <a:t>Windows Server stands as a foundational element in building and maintaining resilient IT infrastructures.</a:t>
            </a:r>
          </a:p>
          <a:p>
            <a:pPr marL="342900" indent="-342900" algn="just">
              <a:buFont typeface="Arial" panose="020B0604020202020204" pitchFamily="34" charset="0"/>
              <a:buChar char="•"/>
            </a:pPr>
            <a:r>
              <a:rPr lang="en-GB" kern="0" dirty="0">
                <a:effectLst/>
                <a:latin typeface="Calibri" panose="020F0502020204030204" pitchFamily="34" charset="0"/>
                <a:ea typeface="Calibri" panose="020F0502020204030204" pitchFamily="34" charset="0"/>
                <a:cs typeface="Times New Roman" panose="02020603050405020304" pitchFamily="18" charset="0"/>
              </a:rPr>
              <a:t> Its on going development, coupled with integration capabilities with cloud services, ensures that it remains a cornerstone for businesses seeking reliability, scalability, and security in their computing environments. </a:t>
            </a:r>
          </a:p>
          <a:p>
            <a:pPr marL="342900" indent="-342900" algn="just">
              <a:buFont typeface="Arial" panose="020B0604020202020204" pitchFamily="34" charset="0"/>
              <a:buChar char="•"/>
            </a:pPr>
            <a:r>
              <a:rPr lang="en-GB" kern="0" dirty="0">
                <a:effectLst/>
                <a:latin typeface="Calibri" panose="020F0502020204030204" pitchFamily="34" charset="0"/>
                <a:ea typeface="Calibri" panose="020F0502020204030204" pitchFamily="34" charset="0"/>
                <a:cs typeface="Times New Roman" panose="02020603050405020304" pitchFamily="18" charset="0"/>
              </a:rPr>
              <a:t>As technology continues to advance, Windows Server is likely to evolve further, adapting to the changing needs of organizations and remaining a key player in the world of server operating systems.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50E6E08D-8739-0640-C61B-FCCCCFAA8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246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2059255" y="3211365"/>
            <a:ext cx="7452732" cy="838199"/>
          </a:xfrm>
        </p:spPr>
        <p:txBody>
          <a:bodyPr>
            <a:normAutofit fontScale="90000"/>
          </a:bodyPr>
          <a:lstStyle/>
          <a:p>
            <a:r>
              <a:rPr lang="en-US" dirty="0">
                <a:solidFill>
                  <a:srgbClr val="0070C0"/>
                </a:solidFill>
              </a:rPr>
              <a:t>Thank You.</a:t>
            </a:r>
          </a:p>
        </p:txBody>
      </p:sp>
      <p:pic>
        <p:nvPicPr>
          <p:cNvPr id="5" name="Picture 2" descr="site logo">
            <a:extLst>
              <a:ext uri="{FF2B5EF4-FFF2-40B4-BE49-F238E27FC236}">
                <a16:creationId xmlns:a16="http://schemas.microsoft.com/office/drawing/2014/main" id="{8B9EE144-AF82-29D7-98DB-7FFB01ADC4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232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4988312" cy="838199"/>
          </a:xfrm>
        </p:spPr>
        <p:txBody>
          <a:bodyPr>
            <a:normAutofit fontScale="90000"/>
          </a:bodyPr>
          <a:lstStyle/>
          <a:p>
            <a:r>
              <a:rPr lang="en-US" dirty="0">
                <a:solidFill>
                  <a:srgbClr val="0070C0"/>
                </a:solidFill>
              </a:rPr>
              <a:t>Introduction</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5" y="1601888"/>
            <a:ext cx="10051658" cy="708101"/>
          </a:xfrm>
        </p:spPr>
        <p:txBody>
          <a:bodyPr>
            <a:noAutofit/>
          </a:bodyPr>
          <a:lstStyle/>
          <a:p>
            <a:pPr marL="457200" marR="0" indent="-457200" algn="just">
              <a:lnSpc>
                <a:spcPct val="115000"/>
              </a:lnSpc>
              <a:spcBef>
                <a:spcPts val="0"/>
              </a:spcBef>
              <a:spcAft>
                <a:spcPts val="1000"/>
              </a:spcAft>
              <a:buFont typeface="Arial" panose="020B0604020202020204" pitchFamily="34" charset="0"/>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Windows Server is a powerful operating system designed by Microsoft to meet the specific needs of businesses and organizations. </a:t>
            </a:r>
          </a:p>
          <a:p>
            <a:pPr marL="457200" marR="0" indent="-457200" algn="just">
              <a:lnSpc>
                <a:spcPct val="115000"/>
              </a:lnSpc>
              <a:spcBef>
                <a:spcPts val="0"/>
              </a:spcBef>
              <a:spcAft>
                <a:spcPts val="1000"/>
              </a:spcAft>
              <a:buFont typeface="Arial" panose="020B0604020202020204" pitchFamily="34" charset="0"/>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It serves as the backbone for managing and providing various network services, resources, and applications within a computing environment. </a:t>
            </a:r>
          </a:p>
          <a:p>
            <a:pPr marL="457200" marR="0" indent="-457200" algn="just">
              <a:lnSpc>
                <a:spcPct val="115000"/>
              </a:lnSpc>
              <a:spcBef>
                <a:spcPts val="0"/>
              </a:spcBef>
              <a:spcAft>
                <a:spcPts val="1000"/>
              </a:spcAft>
              <a:buFont typeface="Arial" panose="020B0604020202020204" pitchFamily="34" charset="0"/>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Key aspects of </a:t>
            </a:r>
            <a:r>
              <a:rPr lang="en-GB" sz="2800" dirty="0">
                <a:latin typeface="Calibri" panose="020F0502020204030204" pitchFamily="34" charset="0"/>
                <a:ea typeface="Calibri" panose="020F0502020204030204" pitchFamily="34" charset="0"/>
                <a:cs typeface="Times New Roman" panose="02020603050405020304" pitchFamily="18" charset="0"/>
              </a:rPr>
              <a:t>discussion;</a:t>
            </a:r>
          </a:p>
          <a:p>
            <a:pPr marL="914400" lvl="1" indent="-457200" algn="just">
              <a:lnSpc>
                <a:spcPct val="115000"/>
              </a:lnSpc>
              <a:spcBef>
                <a:spcPts val="0"/>
              </a:spcBef>
              <a:spcAft>
                <a:spcPts val="1000"/>
              </a:spcAft>
              <a:buFont typeface="Arial" panose="020B0604020202020204" pitchFamily="34" charset="0"/>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Windows Server, its evolution, core features, roles, and its significance in modern IT infrastructure.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descr="site logo">
            <a:extLst>
              <a:ext uri="{FF2B5EF4-FFF2-40B4-BE49-F238E27FC236}">
                <a16:creationId xmlns:a16="http://schemas.microsoft.com/office/drawing/2014/main" id="{8B9EE144-AF82-29D7-98DB-7FFB01ADC4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icrosoft Windows Server Licensing">
            <a:extLst>
              <a:ext uri="{FF2B5EF4-FFF2-40B4-BE49-F238E27FC236}">
                <a16:creationId xmlns:a16="http://schemas.microsoft.com/office/drawing/2014/main" id="{62CAFD09-AD55-E3C0-192C-B37D3FE6DA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4029" y="229969"/>
            <a:ext cx="398145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666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8590156" cy="838199"/>
          </a:xfrm>
        </p:spPr>
        <p:txBody>
          <a:bodyPr>
            <a:normAutofit fontScale="90000"/>
          </a:bodyPr>
          <a:lstStyle/>
          <a:p>
            <a:r>
              <a:rPr lang="en-US" dirty="0">
                <a:solidFill>
                  <a:srgbClr val="0070C0"/>
                </a:solidFill>
              </a:rPr>
              <a:t>Evolution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5" y="1873402"/>
            <a:ext cx="10041026"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The roots of Windows Server trace back to the Windows NT operating system</a:t>
            </a:r>
          </a:p>
          <a:p>
            <a:pPr marL="342900" marR="0" indent="-342900" algn="just">
              <a:lnSpc>
                <a:spcPct val="115000"/>
              </a:lnSpc>
              <a:spcBef>
                <a:spcPts val="0"/>
              </a:spcBef>
              <a:spcAft>
                <a:spcPts val="10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I</a:t>
            </a:r>
            <a:r>
              <a:rPr lang="en-GB" dirty="0">
                <a:effectLst/>
                <a:latin typeface="Calibri" panose="020F0502020204030204" pitchFamily="34" charset="0"/>
                <a:ea typeface="Calibri" panose="020F0502020204030204" pitchFamily="34" charset="0"/>
                <a:cs typeface="Times New Roman" panose="02020603050405020304" pitchFamily="18" charset="0"/>
              </a:rPr>
              <a:t>ntroduced by Microsoft in 1993.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NT represented a departure from the consumer-focused Windows 3.1, offering a more robust and scalable platform suitable for enterprise environments.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laid the foundation for the server-oriented versions that would follow.</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4BEE75A9-61EB-0BDB-40CF-D9A016FB90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43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8590156" cy="838199"/>
          </a:xfrm>
        </p:spPr>
        <p:txBody>
          <a:bodyPr>
            <a:normAutofit fontScale="90000"/>
          </a:bodyPr>
          <a:lstStyle/>
          <a:p>
            <a:r>
              <a:rPr lang="en-US" dirty="0">
                <a:solidFill>
                  <a:srgbClr val="0070C0"/>
                </a:solidFill>
              </a:rPr>
              <a:t>Evolution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5" y="1873402"/>
            <a:ext cx="9849640"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Server 2000/2003</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2000 marked a significant milestone with the introduction of Active Directory.</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Active Directory is a centralized directory service that streamlined user management and resource access.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2003 built upon this foundation, enhancing stability and security.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7E6DD469-E924-8D58-A39B-6A2BDD128B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187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8590156" cy="838199"/>
          </a:xfrm>
        </p:spPr>
        <p:txBody>
          <a:bodyPr>
            <a:normAutofit fontScale="90000"/>
          </a:bodyPr>
          <a:lstStyle/>
          <a:p>
            <a:r>
              <a:rPr lang="en-US" dirty="0">
                <a:solidFill>
                  <a:srgbClr val="0070C0"/>
                </a:solidFill>
              </a:rPr>
              <a:t>Evolution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616925"/>
            <a:ext cx="10062291"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Server 2008/2012</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2008 introduced advancements in: </a:t>
            </a:r>
          </a:p>
          <a:p>
            <a:pPr marL="800100" lvl="1"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virtualization, security, and management tools. Hyper-V,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Microsoft's virtualization platform, made its debut, enabling organizations to consolidate workloads and improve resource utilization.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2012 further refined these capabilities and introduced the modern user interface seen in subsequent versions.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7A6F3989-D93F-B253-D161-69574E3ECE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04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8590156" cy="838199"/>
          </a:xfrm>
        </p:spPr>
        <p:txBody>
          <a:bodyPr>
            <a:normAutofit fontScale="90000"/>
          </a:bodyPr>
          <a:lstStyle/>
          <a:p>
            <a:r>
              <a:rPr lang="en-US" dirty="0">
                <a:solidFill>
                  <a:srgbClr val="0070C0"/>
                </a:solidFill>
              </a:rPr>
              <a:t>Evolution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616925"/>
            <a:ext cx="995596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Windows Server 2016/2019</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Windows Server 2016 and 2019 continued to evolve; </a:t>
            </a:r>
          </a:p>
          <a:p>
            <a:pPr marL="800100" lvl="1"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emphasizing cloud integration, enhanced security, and containerization.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The adoption of Nano Server, a minimalistic installation option, showcased Microsoft's commitment to lightweight, efficient computing.</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C556B042-E67D-6EB5-8DA0-C79207EA8E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0912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Core Features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550019"/>
            <a:ext cx="9966599"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Active Directory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Active Directory (AD) remains a cornerstone of Windows Server.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provides a centralized and hierarchical database for managing users, computers, and other network objects.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AD enables administrators to implement security policies, control access to resources, and streamline network administration.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en-GB"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B1415F00-BD66-5D27-A096-90E3AF9C05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7921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F8A6-9B80-682F-F6DE-172FFE4B35C5}"/>
              </a:ext>
            </a:extLst>
          </p:cNvPr>
          <p:cNvSpPr>
            <a:spLocks noGrp="1"/>
          </p:cNvSpPr>
          <p:nvPr>
            <p:ph type="ctrTitle"/>
          </p:nvPr>
        </p:nvSpPr>
        <p:spPr>
          <a:xfrm>
            <a:off x="765717" y="310377"/>
            <a:ext cx="9649522" cy="838199"/>
          </a:xfrm>
        </p:spPr>
        <p:txBody>
          <a:bodyPr>
            <a:normAutofit fontScale="90000"/>
          </a:bodyPr>
          <a:lstStyle/>
          <a:p>
            <a:r>
              <a:rPr lang="en-US" dirty="0">
                <a:solidFill>
                  <a:srgbClr val="0070C0"/>
                </a:solidFill>
              </a:rPr>
              <a:t>Core Features of Windows Server</a:t>
            </a:r>
          </a:p>
        </p:txBody>
      </p:sp>
      <p:sp>
        <p:nvSpPr>
          <p:cNvPr id="3" name="Subtitle 2">
            <a:extLst>
              <a:ext uri="{FF2B5EF4-FFF2-40B4-BE49-F238E27FC236}">
                <a16:creationId xmlns:a16="http://schemas.microsoft.com/office/drawing/2014/main" id="{B05A6FED-3E27-3238-473E-AD8B25B54C43}"/>
              </a:ext>
            </a:extLst>
          </p:cNvPr>
          <p:cNvSpPr>
            <a:spLocks noGrp="1"/>
          </p:cNvSpPr>
          <p:nvPr>
            <p:ph type="subTitle" idx="1"/>
          </p:nvPr>
        </p:nvSpPr>
        <p:spPr>
          <a:xfrm>
            <a:off x="1059364" y="1262940"/>
            <a:ext cx="9735015" cy="708101"/>
          </a:xfrm>
        </p:spPr>
        <p:txBody>
          <a:bodyPr>
            <a:noAutofit/>
          </a:bodyPr>
          <a:lstStyle/>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PowerShell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A</a:t>
            </a:r>
            <a:r>
              <a:rPr lang="en-GB" dirty="0">
                <a:effectLst/>
                <a:latin typeface="Calibri" panose="020F0502020204030204" pitchFamily="34" charset="0"/>
                <a:ea typeface="Calibri" panose="020F0502020204030204" pitchFamily="34" charset="0"/>
                <a:cs typeface="Times New Roman" panose="02020603050405020304" pitchFamily="18" charset="0"/>
              </a:rPr>
              <a:t> robust command-line shell and scripting language designed for task automation and configuration management.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It empowers administrators to efficiently perform routine tasks, manage server configurations, and automate complex workflows.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en-GB" b="1" dirty="0">
                <a:effectLst/>
                <a:latin typeface="Calibri" panose="020F0502020204030204" pitchFamily="34" charset="0"/>
                <a:ea typeface="Calibri" panose="020F0502020204030204" pitchFamily="34" charset="0"/>
                <a:cs typeface="Times New Roman" panose="02020603050405020304" pitchFamily="18" charset="0"/>
              </a:rPr>
              <a:t>Storage Spaces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1000"/>
              </a:spcAft>
              <a:buFont typeface="Arial" panose="020B0604020202020204" pitchFamily="34" charset="0"/>
              <a:buChar char="•"/>
            </a:pPr>
            <a:r>
              <a:rPr lang="en-GB" dirty="0">
                <a:latin typeface="Calibri" panose="020F0502020204030204" pitchFamily="34" charset="0"/>
                <a:ea typeface="Calibri" panose="020F0502020204030204" pitchFamily="34" charset="0"/>
                <a:cs typeface="Times New Roman" panose="02020603050405020304" pitchFamily="18" charset="0"/>
              </a:rPr>
              <a:t>A</a:t>
            </a:r>
            <a:r>
              <a:rPr lang="en-GB" dirty="0">
                <a:effectLst/>
                <a:latin typeface="Calibri" panose="020F0502020204030204" pitchFamily="34" charset="0"/>
                <a:ea typeface="Calibri" panose="020F0502020204030204" pitchFamily="34" charset="0"/>
                <a:cs typeface="Times New Roman" panose="02020603050405020304" pitchFamily="18" charset="0"/>
              </a:rPr>
              <a:t> feature that allows administrators to create resilient and scalable storage solutions using commodity hardware. </a:t>
            </a:r>
          </a:p>
          <a:p>
            <a:pPr marL="342900" marR="0" indent="-342900" algn="just">
              <a:lnSpc>
                <a:spcPct val="115000"/>
              </a:lnSpc>
              <a:spcBef>
                <a:spcPts val="0"/>
              </a:spcBef>
              <a:spcAft>
                <a:spcPts val="1000"/>
              </a:spcAft>
              <a:buFont typeface="Arial" panose="020B0604020202020204" pitchFamily="34" charset="0"/>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By pooling together multiple disks, Storage Spaces enhances flexibility, performance, and fault tolerance.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ite logo">
            <a:extLst>
              <a:ext uri="{FF2B5EF4-FFF2-40B4-BE49-F238E27FC236}">
                <a16:creationId xmlns:a16="http://schemas.microsoft.com/office/drawing/2014/main" id="{3DA5F73E-BA41-6866-0026-1CBEF8D29A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2241" y="6043726"/>
            <a:ext cx="2169203" cy="51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7861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1197</TotalTime>
  <Words>1143</Words>
  <Application>Microsoft Office PowerPoint</Application>
  <PresentationFormat>Widescreen</PresentationFormat>
  <Paragraphs>107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Introduction to Windows Server</vt:lpstr>
      <vt:lpstr>Meet Your Tutor</vt:lpstr>
      <vt:lpstr>Introduction</vt:lpstr>
      <vt:lpstr>Evolution of Windows Server</vt:lpstr>
      <vt:lpstr>Evolution of Windows Server</vt:lpstr>
      <vt:lpstr>Evolution of Windows Server</vt:lpstr>
      <vt:lpstr>Evolution of Windows Server</vt:lpstr>
      <vt:lpstr>Core Features of Windows Server</vt:lpstr>
      <vt:lpstr>Core Features of Windows Server</vt:lpstr>
      <vt:lpstr>Core Features of Windows Server</vt:lpstr>
      <vt:lpstr>Roles and Features</vt:lpstr>
      <vt:lpstr>Roles and Features</vt:lpstr>
      <vt:lpstr>Roles and Features</vt:lpstr>
      <vt:lpstr>Roles and Features</vt:lpstr>
      <vt:lpstr>Roles and Features</vt:lpstr>
      <vt:lpstr>Roles and Features</vt:lpstr>
      <vt:lpstr>Roles and Features</vt:lpstr>
      <vt:lpstr>Roles and Features</vt:lpstr>
      <vt:lpstr>Conclusion</vt:lpstr>
      <vt:lpstr>Conclusion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Windows Server</dc:title>
  <dc:creator>Emmanuel</dc:creator>
  <cp:lastModifiedBy>Emmanuel</cp:lastModifiedBy>
  <cp:revision>18</cp:revision>
  <dcterms:created xsi:type="dcterms:W3CDTF">2023-12-22T04:11:10Z</dcterms:created>
  <dcterms:modified xsi:type="dcterms:W3CDTF">2024-01-19T13:47:35Z</dcterms:modified>
</cp:coreProperties>
</file>